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8288000" cy="10287000"/>
  <p:notesSz cx="6858000" cy="9144000"/>
  <p:embeddedFontLst>
    <p:embeddedFont>
      <p:font typeface="League Spartan" pitchFamily="2" charset="77"/>
      <p:regular r:id="rId13"/>
      <p:bold r:id="rId14"/>
    </p:embeddedFont>
    <p:embeddedFont>
      <p:font typeface="Museo Sans" panose="02000000000000000000" pitchFamily="2" charset="77"/>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autoAdjust="0"/>
    <p:restoredTop sz="94694" autoAdjust="0"/>
  </p:normalViewPr>
  <p:slideViewPr>
    <p:cSldViewPr>
      <p:cViewPr varScale="1">
        <p:scale>
          <a:sx n="80" d="100"/>
          <a:sy n="80" d="100"/>
        </p:scale>
        <p:origin x="38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3/23/26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3/23/26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3/23/26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3/23/26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3/23/26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3/23/26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s://www.abcbullion.com.au/investor-centre/pdf/an-anniversary-to-remember-for-gold"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open.spotify.com/show/1WCw03OP7dsWJFrGR2l5Zb?si=a23f7a469da147d8"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333" b="-9333"/>
            </a:stretch>
          </a:blipFill>
        </p:spPr>
        <p:txBody>
          <a:bodyPr/>
          <a:lstStyle/>
          <a:p>
            <a:endParaRPr lang="en-AU"/>
          </a:p>
        </p:txBody>
      </p:sp>
      <p:sp>
        <p:nvSpPr>
          <p:cNvPr id="3" name="Freeform 3"/>
          <p:cNvSpPr/>
          <p:nvPr/>
        </p:nvSpPr>
        <p:spPr>
          <a:xfrm rot="-5400000">
            <a:off x="157369" y="-7129669"/>
            <a:ext cx="18373003" cy="27222141"/>
          </a:xfrm>
          <a:custGeom>
            <a:avLst/>
            <a:gdLst/>
            <a:ahLst/>
            <a:cxnLst/>
            <a:rect l="l" t="t" r="r" b="b"/>
            <a:pathLst>
              <a:path w="18373003" h="27222141">
                <a:moveTo>
                  <a:pt x="0" y="0"/>
                </a:moveTo>
                <a:lnTo>
                  <a:pt x="18373003" y="0"/>
                </a:lnTo>
                <a:lnTo>
                  <a:pt x="18373003" y="27222141"/>
                </a:lnTo>
                <a:lnTo>
                  <a:pt x="0" y="27222141"/>
                </a:lnTo>
                <a:lnTo>
                  <a:pt x="0" y="0"/>
                </a:lnTo>
                <a:close/>
              </a:path>
            </a:pathLst>
          </a:custGeom>
          <a:blipFill>
            <a:blip r:embed="rId3"/>
            <a:stretch>
              <a:fillRect l="-181134" t="-12355" r="-88799"/>
            </a:stretch>
          </a:blipFill>
        </p:spPr>
        <p:txBody>
          <a:bodyPr/>
          <a:lstStyle/>
          <a:p>
            <a:endParaRPr lang="en-AU"/>
          </a:p>
        </p:txBody>
      </p:sp>
      <p:sp>
        <p:nvSpPr>
          <p:cNvPr id="4" name="Freeform 4"/>
          <p:cNvSpPr/>
          <p:nvPr/>
        </p:nvSpPr>
        <p:spPr>
          <a:xfrm>
            <a:off x="436916" y="3803719"/>
            <a:ext cx="2290541" cy="778876"/>
          </a:xfrm>
          <a:custGeom>
            <a:avLst/>
            <a:gdLst/>
            <a:ahLst/>
            <a:cxnLst/>
            <a:rect l="l" t="t" r="r" b="b"/>
            <a:pathLst>
              <a:path w="2290541" h="778876">
                <a:moveTo>
                  <a:pt x="0" y="0"/>
                </a:moveTo>
                <a:lnTo>
                  <a:pt x="2290541" y="0"/>
                </a:lnTo>
                <a:lnTo>
                  <a:pt x="2290541" y="778876"/>
                </a:lnTo>
                <a:lnTo>
                  <a:pt x="0" y="778876"/>
                </a:lnTo>
                <a:lnTo>
                  <a:pt x="0" y="0"/>
                </a:lnTo>
                <a:close/>
              </a:path>
            </a:pathLst>
          </a:custGeom>
          <a:blipFill>
            <a:blip r:embed="rId4"/>
            <a:stretch>
              <a:fillRect/>
            </a:stretch>
          </a:blipFill>
        </p:spPr>
        <p:txBody>
          <a:bodyPr/>
          <a:lstStyle/>
          <a:p>
            <a:endParaRPr lang="en-AU"/>
          </a:p>
        </p:txBody>
      </p:sp>
      <p:sp>
        <p:nvSpPr>
          <p:cNvPr id="5" name="TextBox 5"/>
          <p:cNvSpPr txBox="1"/>
          <p:nvPr/>
        </p:nvSpPr>
        <p:spPr>
          <a:xfrm>
            <a:off x="436916" y="4983141"/>
            <a:ext cx="11854674" cy="4335033"/>
          </a:xfrm>
          <a:prstGeom prst="rect">
            <a:avLst/>
          </a:prstGeom>
        </p:spPr>
        <p:txBody>
          <a:bodyPr lIns="0" tIns="0" rIns="0" bIns="0" rtlCol="0" anchor="t">
            <a:spAutoFit/>
          </a:bodyPr>
          <a:lstStyle/>
          <a:p>
            <a:pPr algn="l">
              <a:lnSpc>
                <a:spcPts val="6730"/>
              </a:lnSpc>
            </a:pPr>
            <a:r>
              <a:rPr lang="en-US" sz="6598" spc="270" dirty="0">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ABC REFINERY </a:t>
            </a:r>
          </a:p>
          <a:p>
            <a:pPr algn="l">
              <a:lnSpc>
                <a:spcPts val="6730"/>
              </a:lnSpc>
            </a:pPr>
            <a:r>
              <a:rPr lang="en-US" sz="6598" spc="270" dirty="0">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PRECIOUS METALS </a:t>
            </a:r>
            <a:r>
              <a:rPr lang="en-US" sz="6598" spc="270" dirty="0">
                <a:solidFill>
                  <a:srgbClr val="FFFFFF"/>
                </a:solidFill>
                <a:latin typeface="League Spartan"/>
                <a:ea typeface="League Spartan"/>
                <a:cs typeface="League Spartan"/>
                <a:sym typeface="League Spartan"/>
              </a:rPr>
              <a:t>TECHNICAL ANALYSIS REPORT</a:t>
            </a:r>
            <a:endParaRPr lang="en-US" sz="6598" spc="270" dirty="0">
              <a:solidFill>
                <a:srgbClr val="FFFFFF"/>
              </a:solidFill>
              <a:latin typeface="League Spartan"/>
              <a:ea typeface="League Spartan"/>
              <a:cs typeface="League Spartan"/>
              <a:sym typeface="League Spartan"/>
              <a:hlinkClick r:id="rId5" tooltip="https://www.abcbullion.com.au/investor-centre/pdf/an-anniversary-to-remember-for-gold"/>
            </a:endParaRPr>
          </a:p>
          <a:p>
            <a:pPr algn="l">
              <a:lnSpc>
                <a:spcPts val="6730"/>
              </a:lnSpc>
            </a:pPr>
            <a:endParaRPr lang="en-US" sz="6598" spc="270" dirty="0">
              <a:solidFill>
                <a:srgbClr val="FFFFFF"/>
              </a:solidFill>
              <a:latin typeface="League Spartan"/>
              <a:ea typeface="League Spartan"/>
              <a:cs typeface="League Spartan"/>
              <a:sym typeface="League Spartan"/>
              <a:hlinkClick r:id="rId5" tooltip="https://www.abcbullion.com.au/investor-centre/pdf/an-anniversary-to-remember-for-gold"/>
            </a:endParaRPr>
          </a:p>
        </p:txBody>
      </p:sp>
      <p:sp>
        <p:nvSpPr>
          <p:cNvPr id="6" name="TextBox 6"/>
          <p:cNvSpPr txBox="1"/>
          <p:nvPr/>
        </p:nvSpPr>
        <p:spPr>
          <a:xfrm>
            <a:off x="436916" y="8683006"/>
            <a:ext cx="2534884" cy="442129"/>
          </a:xfrm>
          <a:prstGeom prst="rect">
            <a:avLst/>
          </a:prstGeom>
        </p:spPr>
        <p:txBody>
          <a:bodyPr wrap="square" lIns="0" tIns="0" rIns="0" bIns="0" rtlCol="0" anchor="t">
            <a:spAutoFit/>
          </a:bodyPr>
          <a:lstStyle/>
          <a:p>
            <a:pPr>
              <a:lnSpc>
                <a:spcPts val="3365"/>
              </a:lnSpc>
              <a:spcBef>
                <a:spcPct val="0"/>
              </a:spcBef>
            </a:pPr>
            <a:r>
              <a:rPr lang="en-US" sz="3299" spc="135" dirty="0">
                <a:solidFill>
                  <a:srgbClr val="FFFFFF"/>
                </a:solidFill>
                <a:latin typeface="Museo Sans"/>
                <a:ea typeface="Museo Sans"/>
                <a:cs typeface="Museo Sans"/>
                <a:sym typeface="Museo Sans"/>
              </a:rPr>
              <a:t>Q1 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6702389" y="9575432"/>
            <a:ext cx="1261916" cy="429102"/>
          </a:xfrm>
          <a:custGeom>
            <a:avLst/>
            <a:gdLst/>
            <a:ahLst/>
            <a:cxnLst/>
            <a:rect l="l" t="t" r="r" b="b"/>
            <a:pathLst>
              <a:path w="1261916" h="429102">
                <a:moveTo>
                  <a:pt x="0" y="0"/>
                </a:moveTo>
                <a:lnTo>
                  <a:pt x="1261916" y="0"/>
                </a:lnTo>
                <a:lnTo>
                  <a:pt x="1261916" y="429102"/>
                </a:lnTo>
                <a:lnTo>
                  <a:pt x="0" y="429102"/>
                </a:lnTo>
                <a:lnTo>
                  <a:pt x="0" y="0"/>
                </a:lnTo>
                <a:close/>
              </a:path>
            </a:pathLst>
          </a:custGeom>
          <a:blipFill>
            <a:blip r:embed="rId2"/>
            <a:stretch>
              <a:fillRect/>
            </a:stretch>
          </a:blipFill>
        </p:spPr>
        <p:txBody>
          <a:bodyPr/>
          <a:lstStyle/>
          <a:p>
            <a:endParaRPr lang="en-AU"/>
          </a:p>
        </p:txBody>
      </p:sp>
      <p:sp>
        <p:nvSpPr>
          <p:cNvPr id="3" name="TextBox 3"/>
          <p:cNvSpPr txBox="1"/>
          <p:nvPr/>
        </p:nvSpPr>
        <p:spPr>
          <a:xfrm>
            <a:off x="6107231" y="800100"/>
            <a:ext cx="6073537" cy="560866"/>
          </a:xfrm>
          <a:prstGeom prst="rect">
            <a:avLst/>
          </a:prstGeom>
        </p:spPr>
        <p:txBody>
          <a:bodyPr wrap="square" lIns="0" tIns="0" rIns="0" bIns="0" rtlCol="0" anchor="t">
            <a:spAutoFit/>
          </a:bodyPr>
          <a:lstStyle/>
          <a:p>
            <a:pPr algn="ctr">
              <a:lnSpc>
                <a:spcPts val="4200"/>
              </a:lnSpc>
              <a:spcBef>
                <a:spcPct val="0"/>
              </a:spcBef>
            </a:pPr>
            <a:r>
              <a:rPr lang="en-US" sz="4118" spc="168" dirty="0">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DISCLAIMER</a:t>
            </a:r>
          </a:p>
        </p:txBody>
      </p:sp>
      <p:sp>
        <p:nvSpPr>
          <p:cNvPr id="4" name="TextBox 4"/>
          <p:cNvSpPr txBox="1"/>
          <p:nvPr/>
        </p:nvSpPr>
        <p:spPr>
          <a:xfrm>
            <a:off x="1300240" y="1834287"/>
            <a:ext cx="16078809" cy="5279898"/>
          </a:xfrm>
          <a:prstGeom prst="rect">
            <a:avLst/>
          </a:prstGeom>
        </p:spPr>
        <p:txBody>
          <a:bodyPr lIns="0" tIns="0" rIns="0" bIns="0" rtlCol="0" anchor="t">
            <a:spAutoFit/>
          </a:bodyPr>
          <a:lstStyle/>
          <a:p>
            <a:pPr algn="l">
              <a:lnSpc>
                <a:spcPts val="1836"/>
              </a:lnSpc>
            </a:pPr>
            <a:r>
              <a:rPr lang="en-US" sz="1800" spc="73" dirty="0">
                <a:solidFill>
                  <a:srgbClr val="FFFFFF"/>
                </a:solidFill>
                <a:latin typeface="Museo Sans"/>
                <a:ea typeface="Museo Sans"/>
                <a:cs typeface="Museo Sans"/>
                <a:sym typeface="Museo Sans"/>
              </a:rPr>
              <a:t>This article has been prepared by ABC Refinery (Australia) Pty Limited (ABN 86 621 121 079). The information contained in this article or internet related link (collectively, Document) is of a general nature and is provided for information purposes only. It is not intended to constitute advice, nor to influence any person in making a decision in relation to any precious metal or related product. To the extent that any advice is provided in this Document, it is general advice only and has been prepared without taking into account your objectives, financial situation or needs (your Personal Circumstances). Before acting on any such general advice, we recommend that you obtain professional advice and consider the appropriateness of the advice having regard to your Personal Circumstances. If the advice relates to the acquisition, or possible acquisition of any precious metal or related product, you should obtain independent professional advice before making any decision about whether to acquire it.</a:t>
            </a:r>
          </a:p>
          <a:p>
            <a:pPr algn="l">
              <a:lnSpc>
                <a:spcPts val="1836"/>
              </a:lnSpc>
            </a:pPr>
            <a:r>
              <a:rPr lang="en-US" sz="1800" spc="73" dirty="0">
                <a:solidFill>
                  <a:srgbClr val="FFFFFF"/>
                </a:solidFill>
                <a:latin typeface="Museo Sans"/>
                <a:ea typeface="Museo Sans"/>
                <a:cs typeface="Museo Sans"/>
                <a:sym typeface="Museo Sans"/>
              </a:rPr>
              <a:t> </a:t>
            </a:r>
          </a:p>
          <a:p>
            <a:pPr algn="l">
              <a:lnSpc>
                <a:spcPts val="1836"/>
              </a:lnSpc>
            </a:pPr>
            <a:r>
              <a:rPr lang="en-US" sz="1800" spc="73" dirty="0">
                <a:solidFill>
                  <a:srgbClr val="FFFFFF"/>
                </a:solidFill>
                <a:latin typeface="Museo Sans"/>
                <a:ea typeface="Museo Sans"/>
                <a:cs typeface="Museo Sans"/>
                <a:sym typeface="Museo Sans"/>
              </a:rPr>
              <a:t>Although the information and opinions contained in this document are based on sources we believe to be reliable, to the extent permitted by law, ABC and its associated entities do not warrant, represent or guarantee, expressly or impliedly, that the information contained in this document is accurate, complete, reliable or current. The information is subject to change without notice and we are under no obligation to update it. Past performance is not a reliable indicator of future performance. If you intend to rely on the information, you should independently verify and assess the accuracy and completeness and obtain professional advice regarding its suitability for your Personal Circumstances.</a:t>
            </a:r>
          </a:p>
          <a:p>
            <a:pPr algn="l">
              <a:lnSpc>
                <a:spcPts val="1836"/>
              </a:lnSpc>
            </a:pPr>
            <a:r>
              <a:rPr lang="en-US" sz="1800" spc="73" dirty="0">
                <a:solidFill>
                  <a:srgbClr val="FFFFFF"/>
                </a:solidFill>
                <a:latin typeface="Museo Sans"/>
                <a:ea typeface="Museo Sans"/>
                <a:cs typeface="Museo Sans"/>
                <a:sym typeface="Museo Sans"/>
              </a:rPr>
              <a:t> </a:t>
            </a:r>
          </a:p>
          <a:p>
            <a:pPr algn="l">
              <a:lnSpc>
                <a:spcPts val="1836"/>
              </a:lnSpc>
            </a:pPr>
            <a:r>
              <a:rPr lang="en-US" sz="1800" spc="73" dirty="0">
                <a:solidFill>
                  <a:srgbClr val="FFFFFF"/>
                </a:solidFill>
                <a:latin typeface="Museo Sans"/>
                <a:ea typeface="Museo Sans"/>
                <a:cs typeface="Museo Sans"/>
                <a:sym typeface="Museo Sans"/>
              </a:rPr>
              <a:t>To the extent possible, ABC, its associated entities, and any of its or their officers, employees and agents accepts no liability for any loss or damage relating to any use or reliance on the information in this document.</a:t>
            </a:r>
          </a:p>
          <a:p>
            <a:pPr algn="l">
              <a:lnSpc>
                <a:spcPts val="1836"/>
              </a:lnSpc>
            </a:pPr>
            <a:r>
              <a:rPr lang="en-US" sz="1800" spc="73" dirty="0">
                <a:solidFill>
                  <a:srgbClr val="FFFFFF"/>
                </a:solidFill>
                <a:latin typeface="Museo Sans"/>
                <a:ea typeface="Museo Sans"/>
                <a:cs typeface="Museo Sans"/>
                <a:sym typeface="Museo Sans"/>
              </a:rPr>
              <a:t> </a:t>
            </a:r>
          </a:p>
          <a:p>
            <a:pPr algn="l">
              <a:lnSpc>
                <a:spcPts val="1836"/>
              </a:lnSpc>
            </a:pPr>
            <a:r>
              <a:rPr lang="en-US" sz="1800" spc="73" dirty="0">
                <a:solidFill>
                  <a:srgbClr val="FFFFFF"/>
                </a:solidFill>
                <a:latin typeface="Museo Sans"/>
                <a:ea typeface="Museo Sans"/>
                <a:cs typeface="Museo Sans"/>
                <a:sym typeface="Museo Sans"/>
              </a:rPr>
              <a:t>This document may not be distributed or reproduced without consent. © Australian Bullion Company (NSW) Pty Limited 2020.</a:t>
            </a:r>
          </a:p>
          <a:p>
            <a:pPr algn="l">
              <a:lnSpc>
                <a:spcPts val="1836"/>
              </a:lnSpc>
            </a:pPr>
            <a:endParaRPr lang="en-US" sz="1800" spc="73" dirty="0">
              <a:solidFill>
                <a:srgbClr val="FFFFFF"/>
              </a:solidFill>
              <a:latin typeface="Museo Sans"/>
              <a:ea typeface="Museo Sans"/>
              <a:cs typeface="Museo Sans"/>
              <a:sym typeface="Museo Sans"/>
            </a:endParaRPr>
          </a:p>
          <a:p>
            <a:pPr algn="l">
              <a:lnSpc>
                <a:spcPts val="1836"/>
              </a:lnSpc>
            </a:pPr>
            <a:endParaRPr lang="en-US" sz="1800" spc="73" dirty="0">
              <a:solidFill>
                <a:srgbClr val="FFFFFF"/>
              </a:solidFill>
              <a:latin typeface="Museo Sans"/>
              <a:ea typeface="Museo Sans"/>
              <a:cs typeface="Museo Sans"/>
              <a:sym typeface="Museo Sans"/>
            </a:endParaRPr>
          </a:p>
          <a:p>
            <a:pPr algn="l">
              <a:lnSpc>
                <a:spcPts val="1836"/>
              </a:lnSpc>
            </a:pPr>
            <a:endParaRPr lang="en-US" sz="1800" spc="73" dirty="0">
              <a:solidFill>
                <a:srgbClr val="FFFFFF"/>
              </a:solidFill>
              <a:latin typeface="Museo Sans"/>
              <a:ea typeface="Museo Sans"/>
              <a:cs typeface="Museo Sans"/>
              <a:sym typeface="Museo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5568874" y="3759797"/>
            <a:ext cx="7150251" cy="2431373"/>
          </a:xfrm>
          <a:custGeom>
            <a:avLst/>
            <a:gdLst/>
            <a:ahLst/>
            <a:cxnLst/>
            <a:rect l="l" t="t" r="r" b="b"/>
            <a:pathLst>
              <a:path w="7150251" h="2431373">
                <a:moveTo>
                  <a:pt x="0" y="0"/>
                </a:moveTo>
                <a:lnTo>
                  <a:pt x="7150252" y="0"/>
                </a:lnTo>
                <a:lnTo>
                  <a:pt x="7150252" y="2431374"/>
                </a:lnTo>
                <a:lnTo>
                  <a:pt x="0" y="2431374"/>
                </a:lnTo>
                <a:lnTo>
                  <a:pt x="0" y="0"/>
                </a:lnTo>
                <a:close/>
              </a:path>
            </a:pathLst>
          </a:custGeom>
          <a:blipFill>
            <a:blip r:embed="rId2"/>
            <a:stretch>
              <a:fillRect/>
            </a:stretch>
          </a:blipFill>
        </p:spPr>
        <p:txBody>
          <a:bodyPr/>
          <a:lstStyle/>
          <a:p>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2"/>
          <p:cNvSpPr txBox="1"/>
          <p:nvPr/>
        </p:nvSpPr>
        <p:spPr>
          <a:xfrm>
            <a:off x="6934634" y="472138"/>
            <a:ext cx="4418731" cy="556562"/>
          </a:xfrm>
          <a:prstGeom prst="rect">
            <a:avLst/>
          </a:prstGeom>
        </p:spPr>
        <p:txBody>
          <a:bodyPr lIns="0" tIns="0" rIns="0" bIns="0" rtlCol="0" anchor="t">
            <a:spAutoFit/>
          </a:bodyPr>
          <a:lstStyle/>
          <a:p>
            <a:pPr algn="ctr">
              <a:lnSpc>
                <a:spcPts val="4200"/>
              </a:lnSpc>
              <a:spcBef>
                <a:spcPct val="0"/>
              </a:spcBef>
            </a:pPr>
            <a:r>
              <a:rPr lang="en-US" sz="4118" spc="168" dirty="0">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GOLD:</a:t>
            </a:r>
            <a:r>
              <a:rPr lang="en-US" sz="4118" spc="168" dirty="0">
                <a:solidFill>
                  <a:srgbClr val="FFFFFF"/>
                </a:solidFill>
                <a:latin typeface="League Spartan"/>
                <a:ea typeface="League Spartan"/>
                <a:cs typeface="League Spartan"/>
                <a:sym typeface="League Spartan"/>
              </a:rPr>
              <a:t> IN BRIEF</a:t>
            </a:r>
          </a:p>
        </p:txBody>
      </p:sp>
      <p:sp>
        <p:nvSpPr>
          <p:cNvPr id="3" name="TextBox 3"/>
          <p:cNvSpPr txBox="1"/>
          <p:nvPr/>
        </p:nvSpPr>
        <p:spPr>
          <a:xfrm>
            <a:off x="465748" y="1191588"/>
            <a:ext cx="17498557" cy="8992846"/>
          </a:xfrm>
          <a:prstGeom prst="rect">
            <a:avLst/>
          </a:prstGeom>
        </p:spPr>
        <p:txBody>
          <a:bodyPr lIns="0" tIns="0" rIns="0" bIns="0" rtlCol="0" anchor="t">
            <a:spAutoFit/>
          </a:bodyPr>
          <a:lstStyle/>
          <a:p>
            <a:pPr algn="l">
              <a:lnSpc>
                <a:spcPts val="2175"/>
              </a:lnSpc>
            </a:pPr>
            <a:r>
              <a:rPr lang="en-US" sz="1827" spc="74" dirty="0">
                <a:solidFill>
                  <a:srgbClr val="FFFFFF"/>
                </a:solidFill>
                <a:latin typeface="Museo Sans"/>
                <a:ea typeface="Museo Sans"/>
                <a:cs typeface="Museo Sans"/>
                <a:sym typeface="Museo Sans"/>
              </a:rPr>
              <a:t>Welcome to the end-of-Q1 report, looking at gold and AUD through a more or less technical lens. As always, </a:t>
            </a:r>
            <a:r>
              <a:rPr lang="en-US" sz="1827" u="sng" spc="74" dirty="0">
                <a:solidFill>
                  <a:schemeClr val="bg1"/>
                </a:solidFill>
                <a:latin typeface="Museo Sans"/>
                <a:ea typeface="Museo Sans"/>
                <a:cs typeface="Museo Sans"/>
                <a:sym typeface="Museo Sans"/>
                <a:hlinkClick r:id="rId2" tooltip="https://open.spotify.com/show/1WCw03OP7dsWJFrGR2l5Zb?si=a23f7a469da147d8">
                  <a:extLst>
                    <a:ext uri="{A12FA001-AC4F-418D-AE19-62706E023703}">
                      <ahyp:hlinkClr xmlns:ahyp="http://schemas.microsoft.com/office/drawing/2018/hyperlinkcolor" val="tx"/>
                    </a:ext>
                  </a:extLst>
                </a:hlinkClick>
              </a:rPr>
              <a:t>The Pod of Gold</a:t>
            </a:r>
            <a:r>
              <a:rPr lang="en-US" sz="1827" spc="74" dirty="0">
                <a:solidFill>
                  <a:schemeClr val="bg1"/>
                </a:solidFill>
                <a:latin typeface="Museo Sans"/>
                <a:ea typeface="Museo Sans"/>
                <a:cs typeface="Museo Sans"/>
                <a:sym typeface="Museo Sans"/>
              </a:rPr>
              <a:t> </a:t>
            </a:r>
            <a:r>
              <a:rPr lang="en-US" sz="1827" spc="74" dirty="0">
                <a:solidFill>
                  <a:srgbClr val="FFFFFF"/>
                </a:solidFill>
                <a:latin typeface="Museo Sans"/>
                <a:ea typeface="Museo Sans"/>
                <a:cs typeface="Museo Sans"/>
                <a:sym typeface="Museo Sans"/>
              </a:rPr>
              <a:t>podcast with Shae Russell is a great resource for discussion on gold and broader macro themes.</a:t>
            </a:r>
          </a:p>
          <a:p>
            <a:pPr algn="l">
              <a:lnSpc>
                <a:spcPts val="2175"/>
              </a:lnSpc>
            </a:pPr>
            <a:endParaRPr lang="en-US" sz="1827" spc="74" dirty="0">
              <a:solidFill>
                <a:srgbClr val="FFFFFF"/>
              </a:solidFill>
              <a:latin typeface="Museo Sans"/>
              <a:ea typeface="Museo Sans"/>
              <a:cs typeface="Museo Sans"/>
              <a:sym typeface="Museo Sans"/>
            </a:endParaRPr>
          </a:p>
          <a:p>
            <a:pPr algn="l">
              <a:lnSpc>
                <a:spcPts val="2175"/>
              </a:lnSpc>
            </a:pPr>
            <a:r>
              <a:rPr lang="en-US" sz="1827" spc="74" dirty="0">
                <a:solidFill>
                  <a:srgbClr val="FFFFFF"/>
                </a:solidFill>
                <a:latin typeface="Museo Sans"/>
                <a:ea typeface="Museo Sans"/>
                <a:cs typeface="Museo Sans"/>
                <a:sym typeface="Museo Sans"/>
              </a:rPr>
              <a:t>As expected, it’s all about the Middle East.</a:t>
            </a:r>
          </a:p>
          <a:p>
            <a:pPr algn="l">
              <a:lnSpc>
                <a:spcPts val="1992"/>
              </a:lnSpc>
            </a:pPr>
            <a:endParaRPr lang="en-US" sz="1827" spc="74" dirty="0">
              <a:solidFill>
                <a:srgbClr val="FFFFFF"/>
              </a:solidFill>
              <a:latin typeface="Museo Sans"/>
              <a:ea typeface="Museo Sans"/>
              <a:cs typeface="Museo Sans"/>
              <a:sym typeface="Museo Sans"/>
            </a:endParaRPr>
          </a:p>
          <a:p>
            <a:pPr algn="l">
              <a:lnSpc>
                <a:spcPts val="2175"/>
              </a:lnSpc>
            </a:pPr>
            <a:r>
              <a:rPr lang="en-US" sz="1827" spc="74" dirty="0">
                <a:solidFill>
                  <a:srgbClr val="FFFFFF"/>
                </a:solidFill>
                <a:latin typeface="Museo Sans"/>
                <a:ea typeface="Museo Sans"/>
                <a:cs typeface="Museo Sans"/>
                <a:sym typeface="Museo Sans"/>
              </a:rPr>
              <a:t>Firstly, everything is about crude and natural gas - or what flows downstream from them. In our world, there is a huge variety of products impacted: feedstock for ethylene crackers in Southeast Asia, aluminum produced using hitherto cheap energy, and helium sourced from natural gas wells, which we now know is critical for chip production.</a:t>
            </a:r>
          </a:p>
          <a:p>
            <a:pPr algn="l">
              <a:lnSpc>
                <a:spcPts val="2175"/>
              </a:lnSpc>
            </a:pPr>
            <a:endParaRPr lang="en-US" sz="1827" spc="74" dirty="0">
              <a:solidFill>
                <a:srgbClr val="FFFFFF"/>
              </a:solidFill>
              <a:latin typeface="Museo Sans"/>
              <a:ea typeface="Museo Sans"/>
              <a:cs typeface="Museo Sans"/>
              <a:sym typeface="Museo Sans"/>
            </a:endParaRPr>
          </a:p>
          <a:p>
            <a:pPr algn="l">
              <a:lnSpc>
                <a:spcPts val="2175"/>
              </a:lnSpc>
            </a:pPr>
            <a:r>
              <a:rPr lang="en-US" sz="1827" spc="74" dirty="0">
                <a:solidFill>
                  <a:srgbClr val="FFFFFF"/>
                </a:solidFill>
                <a:latin typeface="Museo Sans"/>
                <a:ea typeface="Museo Sans"/>
                <a:cs typeface="Museo Sans"/>
                <a:sym typeface="Museo Sans"/>
              </a:rPr>
              <a:t>And of course, 20% of the world’s phosphate supply for </a:t>
            </a:r>
            <a:r>
              <a:rPr lang="en-US" sz="1827" spc="74" dirty="0" err="1">
                <a:solidFill>
                  <a:srgbClr val="FFFFFF"/>
                </a:solidFill>
                <a:latin typeface="Museo Sans"/>
                <a:ea typeface="Museo Sans"/>
                <a:cs typeface="Museo Sans"/>
                <a:sym typeface="Museo Sans"/>
              </a:rPr>
              <a:t>fertiliser</a:t>
            </a:r>
            <a:r>
              <a:rPr lang="en-US" sz="1827" spc="74" dirty="0">
                <a:solidFill>
                  <a:srgbClr val="FFFFFF"/>
                </a:solidFill>
                <a:latin typeface="Museo Sans"/>
                <a:ea typeface="Museo Sans"/>
                <a:cs typeface="Museo Sans"/>
                <a:sym typeface="Museo Sans"/>
              </a:rPr>
              <a:t> and 45% of the world’s urea is on the wrong side of the Straits - something that will restrict supply to much of the world through 2026, with as-yet unknown consequences for poorer nations.</a:t>
            </a:r>
          </a:p>
          <a:p>
            <a:pPr algn="l">
              <a:lnSpc>
                <a:spcPts val="2175"/>
              </a:lnSpc>
            </a:pPr>
            <a:endParaRPr lang="en-US" sz="1827" spc="74" dirty="0">
              <a:solidFill>
                <a:srgbClr val="FFFFFF"/>
              </a:solidFill>
              <a:latin typeface="Museo Sans"/>
              <a:ea typeface="Museo Sans"/>
              <a:cs typeface="Museo Sans"/>
              <a:sym typeface="Museo Sans"/>
            </a:endParaRPr>
          </a:p>
          <a:p>
            <a:pPr algn="l">
              <a:lnSpc>
                <a:spcPts val="2175"/>
              </a:lnSpc>
            </a:pPr>
            <a:r>
              <a:rPr lang="en-US" sz="1827" spc="74" dirty="0">
                <a:solidFill>
                  <a:srgbClr val="FFFFFF"/>
                </a:solidFill>
                <a:latin typeface="Museo Sans"/>
                <a:ea typeface="Museo Sans"/>
                <a:cs typeface="Museo Sans"/>
                <a:sym typeface="Museo Sans"/>
              </a:rPr>
              <a:t>Secondly, everything else is about when Donald Trump decides to declare “victory” over Iran. Of course, we don’t really know what victory looks like, as there hasn’t been a clear articulation of America’s war aims, at least not publicly—as they have shifted since the war began. Victory may be declared several times, in several different ways.</a:t>
            </a:r>
          </a:p>
          <a:p>
            <a:pPr algn="l">
              <a:lnSpc>
                <a:spcPts val="2175"/>
              </a:lnSpc>
            </a:pPr>
            <a:endParaRPr lang="en-US" sz="1827" spc="74" dirty="0">
              <a:solidFill>
                <a:srgbClr val="FFFFFF"/>
              </a:solidFill>
              <a:latin typeface="Museo Sans"/>
              <a:ea typeface="Museo Sans"/>
              <a:cs typeface="Museo Sans"/>
              <a:sym typeface="Museo Sans"/>
            </a:endParaRPr>
          </a:p>
          <a:p>
            <a:pPr algn="l">
              <a:lnSpc>
                <a:spcPts val="2175"/>
              </a:lnSpc>
            </a:pPr>
            <a:r>
              <a:rPr lang="en-US" sz="1827" spc="74" dirty="0">
                <a:solidFill>
                  <a:srgbClr val="FFFFFF"/>
                </a:solidFill>
                <a:latin typeface="Museo Sans"/>
                <a:ea typeface="Museo Sans"/>
                <a:cs typeface="Museo Sans"/>
                <a:sym typeface="Museo Sans"/>
              </a:rPr>
              <a:t>At the macro level, this is a “terms of trade shock,” particularly impacting major energy importers in Europe and East Asia—think Korea, India, China, and Japan.</a:t>
            </a:r>
          </a:p>
          <a:p>
            <a:pPr algn="l">
              <a:lnSpc>
                <a:spcPts val="2175"/>
              </a:lnSpc>
            </a:pPr>
            <a:endParaRPr lang="en-US" sz="1827" spc="74" dirty="0">
              <a:solidFill>
                <a:srgbClr val="FFFFFF"/>
              </a:solidFill>
              <a:latin typeface="Museo Sans"/>
              <a:ea typeface="Museo Sans"/>
              <a:cs typeface="Museo Sans"/>
              <a:sym typeface="Museo Sans"/>
            </a:endParaRPr>
          </a:p>
          <a:p>
            <a:pPr algn="l">
              <a:lnSpc>
                <a:spcPts val="2175"/>
              </a:lnSpc>
            </a:pPr>
            <a:r>
              <a:rPr lang="en-US" sz="1827" spc="74" dirty="0">
                <a:solidFill>
                  <a:srgbClr val="FFFFFF"/>
                </a:solidFill>
                <a:latin typeface="Museo Sans"/>
                <a:ea typeface="Museo Sans"/>
                <a:cs typeface="Museo Sans"/>
                <a:sym typeface="Museo Sans"/>
              </a:rPr>
              <a:t>So far, that trade shock hasn’t filtered through significantly, which suggests that markets collectively believe either that the conflict won’t last that long, or that geopolitical shocks should be faded. Given past experience, that second point makes sense—risk assets have often continued their rally after the initial shock has been absorbed. Is this time different?</a:t>
            </a:r>
          </a:p>
          <a:p>
            <a:pPr algn="l">
              <a:lnSpc>
                <a:spcPts val="2175"/>
              </a:lnSpc>
            </a:pPr>
            <a:endParaRPr lang="en-US" sz="1827" spc="74" dirty="0">
              <a:solidFill>
                <a:srgbClr val="FFFFFF"/>
              </a:solidFill>
              <a:latin typeface="Museo Sans"/>
              <a:ea typeface="Museo Sans"/>
              <a:cs typeface="Museo Sans"/>
              <a:sym typeface="Museo Sans"/>
            </a:endParaRPr>
          </a:p>
          <a:p>
            <a:pPr algn="l">
              <a:lnSpc>
                <a:spcPts val="2175"/>
              </a:lnSpc>
            </a:pPr>
            <a:r>
              <a:rPr lang="en-US" sz="1827" spc="74" dirty="0">
                <a:solidFill>
                  <a:srgbClr val="FFFFFF"/>
                </a:solidFill>
                <a:latin typeface="Museo Sans"/>
                <a:ea typeface="Museo Sans"/>
                <a:cs typeface="Museo Sans"/>
                <a:sym typeface="Museo Sans"/>
              </a:rPr>
              <a:t>For gold bulls, this has been a disappointing period, as the USD has rallied by about 2% since the start of the conflict (I think the USD was already entering a positive phase just prior to the onset of the attack on Iran, and the attack amplified that), while gold in USD has declined by over 10%.</a:t>
            </a:r>
          </a:p>
          <a:p>
            <a:pPr algn="l">
              <a:lnSpc>
                <a:spcPts val="2175"/>
              </a:lnSpc>
            </a:pPr>
            <a:endParaRPr lang="en-US" sz="1827" spc="74" dirty="0">
              <a:solidFill>
                <a:srgbClr val="FFFFFF"/>
              </a:solidFill>
              <a:latin typeface="Museo Sans"/>
              <a:ea typeface="Museo Sans"/>
              <a:cs typeface="Museo Sans"/>
              <a:sym typeface="Museo Sans"/>
            </a:endParaRPr>
          </a:p>
          <a:p>
            <a:pPr algn="l">
              <a:lnSpc>
                <a:spcPts val="2175"/>
              </a:lnSpc>
            </a:pPr>
            <a:r>
              <a:rPr lang="en-US" sz="1827" spc="74" dirty="0">
                <a:solidFill>
                  <a:srgbClr val="FFFFFF"/>
                </a:solidFill>
                <a:latin typeface="Museo Sans"/>
                <a:ea typeface="Museo Sans"/>
                <a:cs typeface="Museo Sans"/>
                <a:sym typeface="Museo Sans"/>
              </a:rPr>
              <a:t>As long as the conflict continues and the Straits of Hormuz remain de facto closed, I think the dollar remains a beneficiary—a safe haven. While physical gold demand should remain strong, the gold price itself may stay relatively defensive, behaving more like a risk asset. If a clear declaration of victory is made by America, that may raise some questions for gold.</a:t>
            </a:r>
          </a:p>
          <a:p>
            <a:pPr algn="l">
              <a:lnSpc>
                <a:spcPts val="2175"/>
              </a:lnSpc>
            </a:pPr>
            <a:endParaRPr lang="en-US" sz="1827" spc="74" dirty="0">
              <a:solidFill>
                <a:srgbClr val="FFFFFF"/>
              </a:solidFill>
              <a:latin typeface="Museo Sans"/>
              <a:ea typeface="Museo Sans"/>
              <a:cs typeface="Museo Sans"/>
              <a:sym typeface="Museo Sans"/>
            </a:endParaRPr>
          </a:p>
          <a:p>
            <a:pPr algn="l">
              <a:lnSpc>
                <a:spcPts val="2175"/>
              </a:lnSpc>
            </a:pPr>
            <a:r>
              <a:rPr lang="en-US" sz="1827" spc="74" dirty="0">
                <a:solidFill>
                  <a:srgbClr val="FFFFFF"/>
                </a:solidFill>
                <a:latin typeface="Museo Sans"/>
                <a:ea typeface="Museo Sans"/>
                <a:cs typeface="Museo Sans"/>
                <a:sym typeface="Museo Sans"/>
              </a:rPr>
              <a:t>Expect a rebound to USD 4,800–4,850 (written during the morning of 20 March, Sydney time, for reference).</a:t>
            </a:r>
          </a:p>
          <a:p>
            <a:pPr algn="l">
              <a:lnSpc>
                <a:spcPts val="2175"/>
              </a:lnSpc>
            </a:pPr>
            <a:endParaRPr lang="en-US" sz="1827" spc="74" dirty="0">
              <a:solidFill>
                <a:srgbClr val="FFFFFF"/>
              </a:solidFill>
              <a:latin typeface="Museo Sans"/>
              <a:ea typeface="Museo Sans"/>
              <a:cs typeface="Museo Sans"/>
              <a:sym typeface="Museo Sans"/>
            </a:endParaRPr>
          </a:p>
        </p:txBody>
      </p:sp>
      <p:sp>
        <p:nvSpPr>
          <p:cNvPr id="4" name="Freeform 4"/>
          <p:cNvSpPr/>
          <p:nvPr/>
        </p:nvSpPr>
        <p:spPr>
          <a:xfrm>
            <a:off x="16702389" y="9575432"/>
            <a:ext cx="1261916" cy="429102"/>
          </a:xfrm>
          <a:custGeom>
            <a:avLst/>
            <a:gdLst/>
            <a:ahLst/>
            <a:cxnLst/>
            <a:rect l="l" t="t" r="r" b="b"/>
            <a:pathLst>
              <a:path w="1261916" h="429102">
                <a:moveTo>
                  <a:pt x="0" y="0"/>
                </a:moveTo>
                <a:lnTo>
                  <a:pt x="1261916" y="0"/>
                </a:lnTo>
                <a:lnTo>
                  <a:pt x="1261916" y="429102"/>
                </a:lnTo>
                <a:lnTo>
                  <a:pt x="0" y="429102"/>
                </a:lnTo>
                <a:lnTo>
                  <a:pt x="0" y="0"/>
                </a:lnTo>
                <a:close/>
              </a:path>
            </a:pathLst>
          </a:custGeom>
          <a:blipFill>
            <a:blip r:embed="rId3"/>
            <a:stretch>
              <a:fillRect/>
            </a:stretch>
          </a:blipFill>
        </p:spPr>
        <p:txBody>
          <a:bodyPr/>
          <a:lstStyle/>
          <a:p>
            <a:endParaRPr lang="en-A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6702389" y="9575432"/>
            <a:ext cx="1261916" cy="429102"/>
          </a:xfrm>
          <a:custGeom>
            <a:avLst/>
            <a:gdLst/>
            <a:ahLst/>
            <a:cxnLst/>
            <a:rect l="l" t="t" r="r" b="b"/>
            <a:pathLst>
              <a:path w="1261916" h="429102">
                <a:moveTo>
                  <a:pt x="0" y="0"/>
                </a:moveTo>
                <a:lnTo>
                  <a:pt x="1261916" y="0"/>
                </a:lnTo>
                <a:lnTo>
                  <a:pt x="1261916" y="429102"/>
                </a:lnTo>
                <a:lnTo>
                  <a:pt x="0" y="429102"/>
                </a:lnTo>
                <a:lnTo>
                  <a:pt x="0" y="0"/>
                </a:lnTo>
                <a:close/>
              </a:path>
            </a:pathLst>
          </a:custGeom>
          <a:blipFill>
            <a:blip r:embed="rId2"/>
            <a:stretch>
              <a:fillRect/>
            </a:stretch>
          </a:blipFill>
        </p:spPr>
        <p:txBody>
          <a:bodyPr/>
          <a:lstStyle/>
          <a:p>
            <a:endParaRPr lang="en-AU"/>
          </a:p>
        </p:txBody>
      </p:sp>
      <p:sp>
        <p:nvSpPr>
          <p:cNvPr id="3" name="Freeform 3"/>
          <p:cNvSpPr/>
          <p:nvPr/>
        </p:nvSpPr>
        <p:spPr>
          <a:xfrm>
            <a:off x="197870" y="2453282"/>
            <a:ext cx="17892258" cy="6284656"/>
          </a:xfrm>
          <a:custGeom>
            <a:avLst/>
            <a:gdLst/>
            <a:ahLst/>
            <a:cxnLst/>
            <a:rect l="l" t="t" r="r" b="b"/>
            <a:pathLst>
              <a:path w="17892258" h="6284656">
                <a:moveTo>
                  <a:pt x="0" y="0"/>
                </a:moveTo>
                <a:lnTo>
                  <a:pt x="17892258" y="0"/>
                </a:lnTo>
                <a:lnTo>
                  <a:pt x="17892258" y="6284655"/>
                </a:lnTo>
                <a:lnTo>
                  <a:pt x="0" y="6284655"/>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4214292" y="645102"/>
            <a:ext cx="9859417" cy="1094266"/>
          </a:xfrm>
          <a:prstGeom prst="rect">
            <a:avLst/>
          </a:prstGeom>
        </p:spPr>
        <p:txBody>
          <a:bodyPr lIns="0" tIns="0" rIns="0" bIns="0" rtlCol="0" anchor="t">
            <a:spAutoFit/>
          </a:bodyPr>
          <a:lstStyle/>
          <a:p>
            <a:pPr algn="ctr">
              <a:lnSpc>
                <a:spcPts val="4200"/>
              </a:lnSpc>
            </a:pPr>
            <a:r>
              <a:rPr lang="en-US" sz="4118" spc="168">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WEEKLY ICHIMOKU </a:t>
            </a:r>
            <a:r>
              <a:rPr lang="en-US" sz="4118" spc="168">
                <a:solidFill>
                  <a:srgbClr val="FFFFFF"/>
                </a:solidFill>
                <a:latin typeface="League Spartan"/>
                <a:ea typeface="League Spartan"/>
                <a:cs typeface="League Spartan"/>
                <a:sym typeface="League Spartan"/>
              </a:rPr>
              <a:t>CLOUD CHART</a:t>
            </a:r>
          </a:p>
          <a:p>
            <a:pPr algn="ctr">
              <a:lnSpc>
                <a:spcPts val="4200"/>
              </a:lnSpc>
              <a:spcBef>
                <a:spcPct val="0"/>
              </a:spcBef>
            </a:pPr>
            <a:endParaRPr lang="en-US" sz="4118" spc="168">
              <a:solidFill>
                <a:srgbClr val="FFFFFF"/>
              </a:solidFill>
              <a:latin typeface="League Spartan"/>
              <a:ea typeface="League Spartan"/>
              <a:cs typeface="League Spartan"/>
              <a:sym typeface="League Spartan"/>
            </a:endParaRPr>
          </a:p>
        </p:txBody>
      </p:sp>
      <p:sp>
        <p:nvSpPr>
          <p:cNvPr id="5" name="TextBox 5"/>
          <p:cNvSpPr txBox="1"/>
          <p:nvPr/>
        </p:nvSpPr>
        <p:spPr>
          <a:xfrm>
            <a:off x="1104595" y="1745384"/>
            <a:ext cx="16078809" cy="707898"/>
          </a:xfrm>
          <a:prstGeom prst="rect">
            <a:avLst/>
          </a:prstGeom>
        </p:spPr>
        <p:txBody>
          <a:bodyPr lIns="0" tIns="0" rIns="0" bIns="0" rtlCol="0" anchor="t">
            <a:spAutoFit/>
          </a:bodyPr>
          <a:lstStyle/>
          <a:p>
            <a:pPr algn="ctr">
              <a:lnSpc>
                <a:spcPts val="1836"/>
              </a:lnSpc>
            </a:pPr>
            <a:r>
              <a:rPr lang="en-US" sz="1800" spc="73" dirty="0">
                <a:solidFill>
                  <a:srgbClr val="FFFFFF"/>
                </a:solidFill>
                <a:latin typeface="Museo Sans"/>
                <a:ea typeface="Museo Sans"/>
                <a:cs typeface="Museo Sans"/>
                <a:sym typeface="Museo Sans"/>
              </a:rPr>
              <a:t>The recent drop in the gold price has found some support at the Weekly Standard line, after dropping through briefly, in the vicinity of the 38.20 % retracement of the Nov 2024-Jan 2026 upswing.</a:t>
            </a:r>
          </a:p>
          <a:p>
            <a:pPr algn="ctr">
              <a:lnSpc>
                <a:spcPts val="1836"/>
              </a:lnSpc>
            </a:pPr>
            <a:endParaRPr lang="en-US" sz="1800" spc="73" dirty="0">
              <a:solidFill>
                <a:srgbClr val="FFFFFF"/>
              </a:solidFill>
              <a:latin typeface="Museo Sans"/>
              <a:ea typeface="Museo Sans"/>
              <a:cs typeface="Museo Sans"/>
              <a:sym typeface="Museo Sans"/>
            </a:endParaRPr>
          </a:p>
        </p:txBody>
      </p:sp>
      <p:sp>
        <p:nvSpPr>
          <p:cNvPr id="6" name="TextBox 6"/>
          <p:cNvSpPr txBox="1"/>
          <p:nvPr/>
        </p:nvSpPr>
        <p:spPr>
          <a:xfrm>
            <a:off x="257257" y="9052672"/>
            <a:ext cx="16078809" cy="208026"/>
          </a:xfrm>
          <a:prstGeom prst="rect">
            <a:avLst/>
          </a:prstGeom>
        </p:spPr>
        <p:txBody>
          <a:bodyPr lIns="0" tIns="0" rIns="0" bIns="0" rtlCol="0" anchor="t">
            <a:spAutoFit/>
          </a:bodyPr>
          <a:lstStyle/>
          <a:p>
            <a:pPr algn="l">
              <a:lnSpc>
                <a:spcPts val="1632"/>
              </a:lnSpc>
            </a:pPr>
            <a:r>
              <a:rPr lang="en-US" sz="1600" spc="65" dirty="0">
                <a:solidFill>
                  <a:srgbClr val="FFFFFF"/>
                </a:solidFill>
                <a:latin typeface="Museo Sans"/>
                <a:ea typeface="Museo Sans"/>
                <a:cs typeface="Museo Sans"/>
                <a:sym typeface="Museo Sans"/>
              </a:rPr>
              <a:t>Sources: ABC Refinery, Bloomberg, </a:t>
            </a:r>
            <a:r>
              <a:rPr lang="en-US" sz="1600" spc="65" dirty="0" err="1">
                <a:solidFill>
                  <a:srgbClr val="FFFFFF"/>
                </a:solidFill>
                <a:latin typeface="Museo Sans"/>
                <a:ea typeface="Museo Sans"/>
                <a:cs typeface="Museo Sans"/>
                <a:sym typeface="Museo Sans"/>
              </a:rPr>
              <a:t>Updata</a:t>
            </a:r>
            <a:r>
              <a:rPr lang="en-US" sz="1600" spc="65" dirty="0">
                <a:solidFill>
                  <a:srgbClr val="FFFFFF"/>
                </a:solidFill>
                <a:latin typeface="Museo Sans"/>
                <a:ea typeface="Museo Sans"/>
                <a:cs typeface="Museo Sans"/>
                <a:sym typeface="Museo Sans"/>
              </a:rPr>
              <a:t> Charts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6702389" y="9575432"/>
            <a:ext cx="1261916" cy="429102"/>
          </a:xfrm>
          <a:custGeom>
            <a:avLst/>
            <a:gdLst/>
            <a:ahLst/>
            <a:cxnLst/>
            <a:rect l="l" t="t" r="r" b="b"/>
            <a:pathLst>
              <a:path w="1261916" h="429102">
                <a:moveTo>
                  <a:pt x="0" y="0"/>
                </a:moveTo>
                <a:lnTo>
                  <a:pt x="1261916" y="0"/>
                </a:lnTo>
                <a:lnTo>
                  <a:pt x="1261916" y="429102"/>
                </a:lnTo>
                <a:lnTo>
                  <a:pt x="0" y="429102"/>
                </a:lnTo>
                <a:lnTo>
                  <a:pt x="0" y="0"/>
                </a:lnTo>
                <a:close/>
              </a:path>
            </a:pathLst>
          </a:custGeom>
          <a:blipFill>
            <a:blip r:embed="rId2"/>
            <a:stretch>
              <a:fillRect/>
            </a:stretch>
          </a:blipFill>
        </p:spPr>
        <p:txBody>
          <a:bodyPr/>
          <a:lstStyle/>
          <a:p>
            <a:endParaRPr lang="en-AU"/>
          </a:p>
        </p:txBody>
      </p:sp>
      <p:sp>
        <p:nvSpPr>
          <p:cNvPr id="3" name="Freeform 3"/>
          <p:cNvSpPr/>
          <p:nvPr/>
        </p:nvSpPr>
        <p:spPr>
          <a:xfrm>
            <a:off x="214138" y="2532046"/>
            <a:ext cx="17859725" cy="6451826"/>
          </a:xfrm>
          <a:custGeom>
            <a:avLst/>
            <a:gdLst/>
            <a:ahLst/>
            <a:cxnLst/>
            <a:rect l="l" t="t" r="r" b="b"/>
            <a:pathLst>
              <a:path w="17859725" h="6451826">
                <a:moveTo>
                  <a:pt x="0" y="0"/>
                </a:moveTo>
                <a:lnTo>
                  <a:pt x="17859724" y="0"/>
                </a:lnTo>
                <a:lnTo>
                  <a:pt x="17859724" y="6451826"/>
                </a:lnTo>
                <a:lnTo>
                  <a:pt x="0" y="6451826"/>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1664790" y="755995"/>
            <a:ext cx="14958417" cy="1094266"/>
          </a:xfrm>
          <a:prstGeom prst="rect">
            <a:avLst/>
          </a:prstGeom>
        </p:spPr>
        <p:txBody>
          <a:bodyPr wrap="square" lIns="0" tIns="0" rIns="0" bIns="0" rtlCol="0" anchor="t">
            <a:spAutoFit/>
          </a:bodyPr>
          <a:lstStyle/>
          <a:p>
            <a:pPr algn="ctr">
              <a:lnSpc>
                <a:spcPts val="4200"/>
              </a:lnSpc>
            </a:pPr>
            <a:r>
              <a:rPr lang="en-US" sz="4118" spc="168" dirty="0">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GOLD HOURLY POINT AND FIGURE - </a:t>
            </a:r>
            <a:r>
              <a:rPr lang="en-US" sz="4118" spc="168" dirty="0">
                <a:solidFill>
                  <a:srgbClr val="FFFFFF"/>
                </a:solidFill>
                <a:latin typeface="League Spartan"/>
                <a:ea typeface="League Spartan"/>
                <a:cs typeface="League Spartan"/>
                <a:sym typeface="League Spartan"/>
              </a:rPr>
              <a:t>MEDIUM TERM</a:t>
            </a:r>
          </a:p>
          <a:p>
            <a:pPr algn="ctr">
              <a:lnSpc>
                <a:spcPts val="4200"/>
              </a:lnSpc>
              <a:spcBef>
                <a:spcPct val="0"/>
              </a:spcBef>
            </a:pPr>
            <a:endParaRPr lang="en-US" sz="4118" spc="168" dirty="0">
              <a:solidFill>
                <a:srgbClr val="FFFFFF"/>
              </a:solidFill>
              <a:latin typeface="League Spartan"/>
              <a:ea typeface="League Spartan"/>
              <a:cs typeface="League Spartan"/>
              <a:sym typeface="League Spartan"/>
            </a:endParaRPr>
          </a:p>
        </p:txBody>
      </p:sp>
      <p:sp>
        <p:nvSpPr>
          <p:cNvPr id="5" name="TextBox 5"/>
          <p:cNvSpPr txBox="1"/>
          <p:nvPr/>
        </p:nvSpPr>
        <p:spPr>
          <a:xfrm>
            <a:off x="1246517" y="1573779"/>
            <a:ext cx="16078809" cy="936498"/>
          </a:xfrm>
          <a:prstGeom prst="rect">
            <a:avLst/>
          </a:prstGeom>
        </p:spPr>
        <p:txBody>
          <a:bodyPr lIns="0" tIns="0" rIns="0" bIns="0" rtlCol="0" anchor="t">
            <a:spAutoFit/>
          </a:bodyPr>
          <a:lstStyle/>
          <a:p>
            <a:pPr algn="ctr">
              <a:lnSpc>
                <a:spcPts val="1836"/>
              </a:lnSpc>
            </a:pPr>
            <a:r>
              <a:rPr lang="en-US" sz="1800" spc="73" dirty="0">
                <a:solidFill>
                  <a:srgbClr val="FFFFFF"/>
                </a:solidFill>
                <a:latin typeface="Museo Sans"/>
                <a:ea typeface="Museo Sans"/>
                <a:cs typeface="Museo Sans"/>
                <a:sym typeface="Museo Sans"/>
              </a:rPr>
              <a:t>Despite the bullish trend, targets suggest that significant scope remains for a drawdown in gold after the sideways chop post the January highs. The USD6236 target is invalidated if gold closes on an hourly basis below USD4290 on this chart, which implies a close below USD4260 or so.</a:t>
            </a:r>
          </a:p>
          <a:p>
            <a:pPr algn="ctr">
              <a:lnSpc>
                <a:spcPts val="1836"/>
              </a:lnSpc>
            </a:pPr>
            <a:endParaRPr lang="en-US" sz="1800" spc="73" dirty="0">
              <a:solidFill>
                <a:srgbClr val="FFFFFF"/>
              </a:solidFill>
              <a:latin typeface="Museo Sans"/>
              <a:ea typeface="Museo Sans"/>
              <a:cs typeface="Museo Sans"/>
              <a:sym typeface="Museo Sans"/>
            </a:endParaRPr>
          </a:p>
        </p:txBody>
      </p:sp>
      <p:sp>
        <p:nvSpPr>
          <p:cNvPr id="6" name="TextBox 6"/>
          <p:cNvSpPr txBox="1"/>
          <p:nvPr/>
        </p:nvSpPr>
        <p:spPr>
          <a:xfrm>
            <a:off x="327408" y="9367406"/>
            <a:ext cx="16078809" cy="208026"/>
          </a:xfrm>
          <a:prstGeom prst="rect">
            <a:avLst/>
          </a:prstGeom>
        </p:spPr>
        <p:txBody>
          <a:bodyPr lIns="0" tIns="0" rIns="0" bIns="0" rtlCol="0" anchor="t">
            <a:spAutoFit/>
          </a:bodyPr>
          <a:lstStyle/>
          <a:p>
            <a:pPr algn="l">
              <a:lnSpc>
                <a:spcPts val="1632"/>
              </a:lnSpc>
            </a:pPr>
            <a:r>
              <a:rPr lang="en-US" sz="1600" spc="65">
                <a:solidFill>
                  <a:srgbClr val="FFFFFF"/>
                </a:solidFill>
                <a:latin typeface="Museo Sans"/>
                <a:ea typeface="Museo Sans"/>
                <a:cs typeface="Museo Sans"/>
                <a:sym typeface="Museo Sans"/>
              </a:rPr>
              <a:t>Sources: ABC Refinery, Bloomberg, Updata Charts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6702389" y="9575432"/>
            <a:ext cx="1261916" cy="429102"/>
          </a:xfrm>
          <a:custGeom>
            <a:avLst/>
            <a:gdLst/>
            <a:ahLst/>
            <a:cxnLst/>
            <a:rect l="l" t="t" r="r" b="b"/>
            <a:pathLst>
              <a:path w="1261916" h="429102">
                <a:moveTo>
                  <a:pt x="0" y="0"/>
                </a:moveTo>
                <a:lnTo>
                  <a:pt x="1261916" y="0"/>
                </a:lnTo>
                <a:lnTo>
                  <a:pt x="1261916" y="429102"/>
                </a:lnTo>
                <a:lnTo>
                  <a:pt x="0" y="429102"/>
                </a:lnTo>
                <a:lnTo>
                  <a:pt x="0" y="0"/>
                </a:lnTo>
                <a:close/>
              </a:path>
            </a:pathLst>
          </a:custGeom>
          <a:blipFill>
            <a:blip r:embed="rId2"/>
            <a:stretch>
              <a:fillRect/>
            </a:stretch>
          </a:blipFill>
        </p:spPr>
        <p:txBody>
          <a:bodyPr/>
          <a:lstStyle/>
          <a:p>
            <a:endParaRPr lang="en-AU"/>
          </a:p>
        </p:txBody>
      </p:sp>
      <p:sp>
        <p:nvSpPr>
          <p:cNvPr id="3" name="Freeform 3"/>
          <p:cNvSpPr/>
          <p:nvPr/>
        </p:nvSpPr>
        <p:spPr>
          <a:xfrm>
            <a:off x="185276" y="2009946"/>
            <a:ext cx="17900923" cy="6310075"/>
          </a:xfrm>
          <a:custGeom>
            <a:avLst/>
            <a:gdLst/>
            <a:ahLst/>
            <a:cxnLst/>
            <a:rect l="l" t="t" r="r" b="b"/>
            <a:pathLst>
              <a:path w="17900923" h="6310075">
                <a:moveTo>
                  <a:pt x="0" y="0"/>
                </a:moveTo>
                <a:lnTo>
                  <a:pt x="17900923" y="0"/>
                </a:lnTo>
                <a:lnTo>
                  <a:pt x="17900923" y="6310076"/>
                </a:lnTo>
                <a:lnTo>
                  <a:pt x="0" y="6310076"/>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2965846" y="626954"/>
            <a:ext cx="13036153" cy="1627666"/>
          </a:xfrm>
          <a:prstGeom prst="rect">
            <a:avLst/>
          </a:prstGeom>
        </p:spPr>
        <p:txBody>
          <a:bodyPr wrap="square" lIns="0" tIns="0" rIns="0" bIns="0" rtlCol="0" anchor="t">
            <a:spAutoFit/>
          </a:bodyPr>
          <a:lstStyle/>
          <a:p>
            <a:pPr algn="ctr">
              <a:lnSpc>
                <a:spcPts val="4200"/>
              </a:lnSpc>
            </a:pPr>
            <a:r>
              <a:rPr lang="en-US" sz="4118" spc="168" dirty="0">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GOLD POINT AND FIGURE – </a:t>
            </a:r>
            <a:r>
              <a:rPr lang="en-US" sz="4118" spc="168" dirty="0">
                <a:solidFill>
                  <a:srgbClr val="FFFFFF"/>
                </a:solidFill>
                <a:latin typeface="League Spartan"/>
                <a:ea typeface="League Spartan"/>
                <a:cs typeface="League Spartan"/>
                <a:sym typeface="League Spartan"/>
              </a:rPr>
              <a:t>SHORTER TERM</a:t>
            </a:r>
          </a:p>
          <a:p>
            <a:pPr algn="ctr">
              <a:lnSpc>
                <a:spcPts val="4200"/>
              </a:lnSpc>
            </a:pPr>
            <a:endParaRPr lang="en-US" sz="4118" spc="168" dirty="0">
              <a:solidFill>
                <a:srgbClr val="FFFFFF"/>
              </a:solidFill>
              <a:latin typeface="League Spartan"/>
              <a:ea typeface="League Spartan"/>
              <a:cs typeface="League Spartan"/>
              <a:sym typeface="League Spartan"/>
            </a:endParaRPr>
          </a:p>
          <a:p>
            <a:pPr algn="ctr">
              <a:lnSpc>
                <a:spcPts val="4200"/>
              </a:lnSpc>
              <a:spcBef>
                <a:spcPct val="0"/>
              </a:spcBef>
            </a:pPr>
            <a:endParaRPr lang="en-US" sz="4118" spc="168" dirty="0">
              <a:solidFill>
                <a:srgbClr val="FFFFFF"/>
              </a:solidFill>
              <a:latin typeface="League Spartan"/>
              <a:ea typeface="League Spartan"/>
              <a:cs typeface="League Spartan"/>
              <a:sym typeface="League Spartan"/>
            </a:endParaRPr>
          </a:p>
        </p:txBody>
      </p:sp>
      <p:sp>
        <p:nvSpPr>
          <p:cNvPr id="5" name="TextBox 5"/>
          <p:cNvSpPr txBox="1"/>
          <p:nvPr/>
        </p:nvSpPr>
        <p:spPr>
          <a:xfrm>
            <a:off x="1104595" y="1371565"/>
            <a:ext cx="16078809" cy="479298"/>
          </a:xfrm>
          <a:prstGeom prst="rect">
            <a:avLst/>
          </a:prstGeom>
        </p:spPr>
        <p:txBody>
          <a:bodyPr lIns="0" tIns="0" rIns="0" bIns="0" rtlCol="0" anchor="t">
            <a:spAutoFit/>
          </a:bodyPr>
          <a:lstStyle/>
          <a:p>
            <a:pPr algn="ctr">
              <a:lnSpc>
                <a:spcPts val="1836"/>
              </a:lnSpc>
            </a:pPr>
            <a:r>
              <a:rPr lang="en-US" sz="1800" spc="73" dirty="0">
                <a:solidFill>
                  <a:srgbClr val="FFFFFF"/>
                </a:solidFill>
                <a:latin typeface="Museo Sans"/>
                <a:ea typeface="Museo Sans"/>
                <a:cs typeface="Museo Sans"/>
                <a:sym typeface="Museo Sans"/>
              </a:rPr>
              <a:t>Gold has targets back to the Daily Cloud base which is now likely to be a resistance level.</a:t>
            </a:r>
          </a:p>
          <a:p>
            <a:pPr algn="ctr">
              <a:lnSpc>
                <a:spcPts val="1836"/>
              </a:lnSpc>
            </a:pPr>
            <a:endParaRPr lang="en-US" sz="1800" spc="73" dirty="0">
              <a:solidFill>
                <a:srgbClr val="FFFFFF"/>
              </a:solidFill>
              <a:latin typeface="Museo Sans"/>
              <a:ea typeface="Museo Sans"/>
              <a:cs typeface="Museo Sans"/>
              <a:sym typeface="Museo Sans"/>
            </a:endParaRPr>
          </a:p>
        </p:txBody>
      </p:sp>
      <p:sp>
        <p:nvSpPr>
          <p:cNvPr id="6" name="TextBox 6"/>
          <p:cNvSpPr txBox="1"/>
          <p:nvPr/>
        </p:nvSpPr>
        <p:spPr>
          <a:xfrm>
            <a:off x="185276" y="8638187"/>
            <a:ext cx="16078809" cy="208026"/>
          </a:xfrm>
          <a:prstGeom prst="rect">
            <a:avLst/>
          </a:prstGeom>
        </p:spPr>
        <p:txBody>
          <a:bodyPr lIns="0" tIns="0" rIns="0" bIns="0" rtlCol="0" anchor="t">
            <a:spAutoFit/>
          </a:bodyPr>
          <a:lstStyle/>
          <a:p>
            <a:pPr algn="l">
              <a:lnSpc>
                <a:spcPts val="1632"/>
              </a:lnSpc>
            </a:pPr>
            <a:r>
              <a:rPr lang="en-US" sz="1600" spc="65">
                <a:solidFill>
                  <a:srgbClr val="FFFFFF"/>
                </a:solidFill>
                <a:latin typeface="Museo Sans"/>
                <a:ea typeface="Museo Sans"/>
                <a:cs typeface="Museo Sans"/>
                <a:sym typeface="Museo Sans"/>
              </a:rPr>
              <a:t>Sources: ABC Refinery, Bloomberg, Updata Charts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6702389" y="9575432"/>
            <a:ext cx="1261916" cy="429102"/>
          </a:xfrm>
          <a:custGeom>
            <a:avLst/>
            <a:gdLst/>
            <a:ahLst/>
            <a:cxnLst/>
            <a:rect l="l" t="t" r="r" b="b"/>
            <a:pathLst>
              <a:path w="1261916" h="429102">
                <a:moveTo>
                  <a:pt x="0" y="0"/>
                </a:moveTo>
                <a:lnTo>
                  <a:pt x="1261916" y="0"/>
                </a:lnTo>
                <a:lnTo>
                  <a:pt x="1261916" y="429102"/>
                </a:lnTo>
                <a:lnTo>
                  <a:pt x="0" y="429102"/>
                </a:lnTo>
                <a:lnTo>
                  <a:pt x="0" y="0"/>
                </a:lnTo>
                <a:close/>
              </a:path>
            </a:pathLst>
          </a:custGeom>
          <a:blipFill>
            <a:blip r:embed="rId2"/>
            <a:stretch>
              <a:fillRect/>
            </a:stretch>
          </a:blipFill>
        </p:spPr>
        <p:txBody>
          <a:bodyPr/>
          <a:lstStyle/>
          <a:p>
            <a:endParaRPr lang="en-AU"/>
          </a:p>
        </p:txBody>
      </p:sp>
      <p:sp>
        <p:nvSpPr>
          <p:cNvPr id="3" name="Freeform 3"/>
          <p:cNvSpPr/>
          <p:nvPr/>
        </p:nvSpPr>
        <p:spPr>
          <a:xfrm>
            <a:off x="971233" y="1948382"/>
            <a:ext cx="16564674" cy="6867021"/>
          </a:xfrm>
          <a:custGeom>
            <a:avLst/>
            <a:gdLst/>
            <a:ahLst/>
            <a:cxnLst/>
            <a:rect l="l" t="t" r="r" b="b"/>
            <a:pathLst>
              <a:path w="17736948" h="7387146">
                <a:moveTo>
                  <a:pt x="0" y="0"/>
                </a:moveTo>
                <a:lnTo>
                  <a:pt x="17736948" y="0"/>
                </a:lnTo>
                <a:lnTo>
                  <a:pt x="17736948" y="7387146"/>
                </a:lnTo>
                <a:lnTo>
                  <a:pt x="0" y="7387146"/>
                </a:lnTo>
                <a:lnTo>
                  <a:pt x="0" y="0"/>
                </a:lnTo>
                <a:close/>
              </a:path>
            </a:pathLst>
          </a:custGeom>
          <a:blipFill>
            <a:blip r:embed="rId3"/>
            <a:stretch>
              <a:fillRect b="-1444"/>
            </a:stretch>
          </a:blipFill>
        </p:spPr>
        <p:txBody>
          <a:bodyPr/>
          <a:lstStyle/>
          <a:p>
            <a:endParaRPr lang="en-AU"/>
          </a:p>
        </p:txBody>
      </p:sp>
      <p:sp>
        <p:nvSpPr>
          <p:cNvPr id="4" name="TextBox 4"/>
          <p:cNvSpPr txBox="1"/>
          <p:nvPr/>
        </p:nvSpPr>
        <p:spPr>
          <a:xfrm>
            <a:off x="3509293" y="645102"/>
            <a:ext cx="11269414" cy="560866"/>
          </a:xfrm>
          <a:prstGeom prst="rect">
            <a:avLst/>
          </a:prstGeom>
        </p:spPr>
        <p:txBody>
          <a:bodyPr lIns="0" tIns="0" rIns="0" bIns="0" rtlCol="0" anchor="t">
            <a:spAutoFit/>
          </a:bodyPr>
          <a:lstStyle/>
          <a:p>
            <a:pPr algn="ctr">
              <a:lnSpc>
                <a:spcPts val="4200"/>
              </a:lnSpc>
              <a:spcBef>
                <a:spcPct val="0"/>
              </a:spcBef>
            </a:pPr>
            <a:r>
              <a:rPr lang="en-US" sz="4118" spc="168">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SHANGHAI GOLD EXCHANGE </a:t>
            </a:r>
            <a:r>
              <a:rPr lang="en-US" sz="4118" spc="168">
                <a:solidFill>
                  <a:srgbClr val="FFFFFF"/>
                </a:solidFill>
                <a:latin typeface="League Spartan"/>
                <a:ea typeface="League Spartan"/>
                <a:cs typeface="League Spartan"/>
                <a:sym typeface="League Spartan"/>
              </a:rPr>
              <a:t>DEMAND</a:t>
            </a:r>
            <a:r>
              <a:rPr lang="en-US" sz="4118" spc="168">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 </a:t>
            </a:r>
          </a:p>
        </p:txBody>
      </p:sp>
      <p:sp>
        <p:nvSpPr>
          <p:cNvPr id="5" name="TextBox 5"/>
          <p:cNvSpPr txBox="1"/>
          <p:nvPr/>
        </p:nvSpPr>
        <p:spPr>
          <a:xfrm>
            <a:off x="752093" y="1437508"/>
            <a:ext cx="16783814" cy="463973"/>
          </a:xfrm>
          <a:prstGeom prst="rect">
            <a:avLst/>
          </a:prstGeom>
        </p:spPr>
        <p:txBody>
          <a:bodyPr wrap="square" lIns="0" tIns="0" rIns="0" bIns="0" rtlCol="0" anchor="t">
            <a:spAutoFit/>
          </a:bodyPr>
          <a:lstStyle/>
          <a:p>
            <a:pPr algn="ctr">
              <a:lnSpc>
                <a:spcPts val="1836"/>
              </a:lnSpc>
            </a:pPr>
            <a:r>
              <a:rPr lang="en-US" sz="1800" spc="73" dirty="0">
                <a:solidFill>
                  <a:srgbClr val="FFFFFF"/>
                </a:solidFill>
                <a:latin typeface="Museo Sans"/>
                <a:ea typeface="Museo Sans"/>
                <a:cs typeface="Museo Sans"/>
                <a:sym typeface="Museo Sans"/>
              </a:rPr>
              <a:t>Demand on the SGE up until February. A decline in overall demand relative to last year, and significantly lower than 2023 and 2024 equivalents. </a:t>
            </a:r>
          </a:p>
          <a:p>
            <a:pPr algn="ctr">
              <a:lnSpc>
                <a:spcPts val="1836"/>
              </a:lnSpc>
            </a:pPr>
            <a:endParaRPr lang="en-US" sz="1800" spc="73" dirty="0">
              <a:solidFill>
                <a:srgbClr val="FFFFFF"/>
              </a:solidFill>
              <a:latin typeface="Museo Sans"/>
              <a:ea typeface="Museo Sans"/>
              <a:cs typeface="Museo Sans"/>
              <a:sym typeface="Museo Sans"/>
            </a:endParaRPr>
          </a:p>
        </p:txBody>
      </p:sp>
      <p:sp>
        <p:nvSpPr>
          <p:cNvPr id="6" name="TextBox 6"/>
          <p:cNvSpPr txBox="1"/>
          <p:nvPr/>
        </p:nvSpPr>
        <p:spPr>
          <a:xfrm>
            <a:off x="1003317" y="9091404"/>
            <a:ext cx="16078809" cy="208026"/>
          </a:xfrm>
          <a:prstGeom prst="rect">
            <a:avLst/>
          </a:prstGeom>
        </p:spPr>
        <p:txBody>
          <a:bodyPr lIns="0" tIns="0" rIns="0" bIns="0" rtlCol="0" anchor="t">
            <a:spAutoFit/>
          </a:bodyPr>
          <a:lstStyle/>
          <a:p>
            <a:pPr algn="l">
              <a:lnSpc>
                <a:spcPts val="1632"/>
              </a:lnSpc>
            </a:pPr>
            <a:r>
              <a:rPr lang="en-US" sz="1600" spc="65" dirty="0">
                <a:solidFill>
                  <a:srgbClr val="FFFFFF"/>
                </a:solidFill>
                <a:latin typeface="Museo Sans"/>
                <a:ea typeface="Museo Sans"/>
                <a:cs typeface="Museo Sans"/>
                <a:sym typeface="Museo Sans"/>
              </a:rPr>
              <a:t>Sources: ABC Refinery, Bloomberg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6702389" y="9575432"/>
            <a:ext cx="1261916" cy="429102"/>
          </a:xfrm>
          <a:custGeom>
            <a:avLst/>
            <a:gdLst/>
            <a:ahLst/>
            <a:cxnLst/>
            <a:rect l="l" t="t" r="r" b="b"/>
            <a:pathLst>
              <a:path w="1261916" h="429102">
                <a:moveTo>
                  <a:pt x="0" y="0"/>
                </a:moveTo>
                <a:lnTo>
                  <a:pt x="1261916" y="0"/>
                </a:lnTo>
                <a:lnTo>
                  <a:pt x="1261916" y="429102"/>
                </a:lnTo>
                <a:lnTo>
                  <a:pt x="0" y="429102"/>
                </a:lnTo>
                <a:lnTo>
                  <a:pt x="0" y="0"/>
                </a:lnTo>
                <a:close/>
              </a:path>
            </a:pathLst>
          </a:custGeom>
          <a:blipFill>
            <a:blip r:embed="rId2"/>
            <a:stretch>
              <a:fillRect/>
            </a:stretch>
          </a:blipFill>
        </p:spPr>
        <p:txBody>
          <a:bodyPr/>
          <a:lstStyle/>
          <a:p>
            <a:endParaRPr lang="en-AU"/>
          </a:p>
        </p:txBody>
      </p:sp>
      <p:sp>
        <p:nvSpPr>
          <p:cNvPr id="3" name="Freeform 3"/>
          <p:cNvSpPr/>
          <p:nvPr/>
        </p:nvSpPr>
        <p:spPr>
          <a:xfrm>
            <a:off x="1138006" y="2308387"/>
            <a:ext cx="15930580" cy="6750583"/>
          </a:xfrm>
          <a:custGeom>
            <a:avLst/>
            <a:gdLst/>
            <a:ahLst/>
            <a:cxnLst/>
            <a:rect l="l" t="t" r="r" b="b"/>
            <a:pathLst>
              <a:path w="15930580" h="6750583">
                <a:moveTo>
                  <a:pt x="0" y="0"/>
                </a:moveTo>
                <a:lnTo>
                  <a:pt x="15930580" y="0"/>
                </a:lnTo>
                <a:lnTo>
                  <a:pt x="15930580" y="6750584"/>
                </a:lnTo>
                <a:lnTo>
                  <a:pt x="0" y="6750584"/>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1415058" y="781605"/>
            <a:ext cx="15457884" cy="560866"/>
          </a:xfrm>
          <a:prstGeom prst="rect">
            <a:avLst/>
          </a:prstGeom>
        </p:spPr>
        <p:txBody>
          <a:bodyPr lIns="0" tIns="0" rIns="0" bIns="0" rtlCol="0" anchor="t">
            <a:spAutoFit/>
          </a:bodyPr>
          <a:lstStyle/>
          <a:p>
            <a:pPr algn="ctr">
              <a:lnSpc>
                <a:spcPts val="4200"/>
              </a:lnSpc>
              <a:spcBef>
                <a:spcPct val="0"/>
              </a:spcBef>
            </a:pPr>
            <a:r>
              <a:rPr lang="en-US" sz="4118" spc="168">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GOLD POSITIONING –</a:t>
            </a:r>
            <a:r>
              <a:rPr lang="en-US" sz="4118" spc="168">
                <a:solidFill>
                  <a:srgbClr val="FFFFFF"/>
                </a:solidFill>
                <a:latin typeface="League Spartan"/>
                <a:ea typeface="League Spartan"/>
                <a:cs typeface="League Spartan"/>
                <a:sym typeface="League Spartan"/>
              </a:rPr>
              <a:t> MANAGED MONEY ON THE CME</a:t>
            </a:r>
          </a:p>
        </p:txBody>
      </p:sp>
      <p:sp>
        <p:nvSpPr>
          <p:cNvPr id="5" name="TextBox 5"/>
          <p:cNvSpPr txBox="1"/>
          <p:nvPr/>
        </p:nvSpPr>
        <p:spPr>
          <a:xfrm>
            <a:off x="1236976" y="1481005"/>
            <a:ext cx="15814048" cy="707898"/>
          </a:xfrm>
          <a:prstGeom prst="rect">
            <a:avLst/>
          </a:prstGeom>
        </p:spPr>
        <p:txBody>
          <a:bodyPr lIns="0" tIns="0" rIns="0" bIns="0" rtlCol="0" anchor="t">
            <a:spAutoFit/>
          </a:bodyPr>
          <a:lstStyle/>
          <a:p>
            <a:pPr algn="ctr">
              <a:lnSpc>
                <a:spcPts val="1836"/>
              </a:lnSpc>
            </a:pPr>
            <a:r>
              <a:rPr lang="en-US" sz="1800" spc="73">
                <a:solidFill>
                  <a:srgbClr val="FFFFFF"/>
                </a:solidFill>
                <a:latin typeface="Museo Sans"/>
                <a:ea typeface="Museo Sans"/>
                <a:cs typeface="Museo Sans"/>
                <a:sym typeface="Museo Sans"/>
              </a:rPr>
              <a:t>Managed Money sector position below the long term average, likely a consequence of recent volatility and post Jan declines. Shorts remain sidelined..</a:t>
            </a:r>
          </a:p>
          <a:p>
            <a:pPr algn="ctr">
              <a:lnSpc>
                <a:spcPts val="1836"/>
              </a:lnSpc>
            </a:pPr>
            <a:endParaRPr lang="en-US" sz="1800" spc="73">
              <a:solidFill>
                <a:srgbClr val="FFFFFF"/>
              </a:solidFill>
              <a:latin typeface="Museo Sans"/>
              <a:ea typeface="Museo Sans"/>
              <a:cs typeface="Museo Sans"/>
              <a:sym typeface="Museo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6702389" y="9575432"/>
            <a:ext cx="1261916" cy="429102"/>
          </a:xfrm>
          <a:custGeom>
            <a:avLst/>
            <a:gdLst/>
            <a:ahLst/>
            <a:cxnLst/>
            <a:rect l="l" t="t" r="r" b="b"/>
            <a:pathLst>
              <a:path w="1261916" h="429102">
                <a:moveTo>
                  <a:pt x="0" y="0"/>
                </a:moveTo>
                <a:lnTo>
                  <a:pt x="1261916" y="0"/>
                </a:lnTo>
                <a:lnTo>
                  <a:pt x="1261916" y="429102"/>
                </a:lnTo>
                <a:lnTo>
                  <a:pt x="0" y="429102"/>
                </a:lnTo>
                <a:lnTo>
                  <a:pt x="0" y="0"/>
                </a:lnTo>
                <a:close/>
              </a:path>
            </a:pathLst>
          </a:custGeom>
          <a:blipFill>
            <a:blip r:embed="rId2"/>
            <a:stretch>
              <a:fillRect/>
            </a:stretch>
          </a:blipFill>
        </p:spPr>
        <p:txBody>
          <a:bodyPr/>
          <a:lstStyle/>
          <a:p>
            <a:endParaRPr lang="en-AU"/>
          </a:p>
        </p:txBody>
      </p:sp>
      <p:sp>
        <p:nvSpPr>
          <p:cNvPr id="3" name="Freeform 3"/>
          <p:cNvSpPr/>
          <p:nvPr/>
        </p:nvSpPr>
        <p:spPr>
          <a:xfrm>
            <a:off x="2667000" y="2774423"/>
            <a:ext cx="12712283" cy="7230111"/>
          </a:xfrm>
          <a:custGeom>
            <a:avLst/>
            <a:gdLst/>
            <a:ahLst/>
            <a:cxnLst/>
            <a:rect l="l" t="t" r="r" b="b"/>
            <a:pathLst>
              <a:path w="12712283" h="7230111">
                <a:moveTo>
                  <a:pt x="0" y="0"/>
                </a:moveTo>
                <a:lnTo>
                  <a:pt x="12712284" y="0"/>
                </a:lnTo>
                <a:lnTo>
                  <a:pt x="12712284" y="7230111"/>
                </a:lnTo>
                <a:lnTo>
                  <a:pt x="0" y="7230111"/>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1132997" y="791129"/>
            <a:ext cx="15125403" cy="1627666"/>
          </a:xfrm>
          <a:prstGeom prst="rect">
            <a:avLst/>
          </a:prstGeom>
        </p:spPr>
        <p:txBody>
          <a:bodyPr wrap="square" lIns="0" tIns="0" rIns="0" bIns="0" rtlCol="0" anchor="t">
            <a:spAutoFit/>
          </a:bodyPr>
          <a:lstStyle/>
          <a:p>
            <a:pPr algn="ctr">
              <a:lnSpc>
                <a:spcPts val="4200"/>
              </a:lnSpc>
            </a:pPr>
            <a:r>
              <a:rPr lang="en-US" sz="4118" spc="168" dirty="0">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PRECIOUS METALS POSITIONING AND </a:t>
            </a:r>
          </a:p>
          <a:p>
            <a:pPr algn="ctr">
              <a:lnSpc>
                <a:spcPts val="4200"/>
              </a:lnSpc>
            </a:pPr>
            <a:r>
              <a:rPr lang="en-US" sz="4118" spc="168" dirty="0">
                <a:solidFill>
                  <a:srgbClr val="FFFFFF"/>
                </a:solidFill>
                <a:latin typeface="League Spartan"/>
                <a:ea typeface="League Spartan"/>
                <a:cs typeface="League Spartan"/>
                <a:sym typeface="League Spartan"/>
              </a:rPr>
              <a:t>VOLUME-WEIGHTED AVERAGE PRICING (TABLES)</a:t>
            </a:r>
          </a:p>
          <a:p>
            <a:pPr algn="ctr">
              <a:lnSpc>
                <a:spcPts val="4200"/>
              </a:lnSpc>
              <a:spcBef>
                <a:spcPct val="0"/>
              </a:spcBef>
            </a:pPr>
            <a:endParaRPr lang="en-US" sz="4118" spc="168" dirty="0">
              <a:solidFill>
                <a:srgbClr val="FFFFFF"/>
              </a:solidFill>
              <a:latin typeface="League Spartan"/>
              <a:ea typeface="League Spartan"/>
              <a:cs typeface="League Spartan"/>
              <a:sym typeface="League Spartan"/>
            </a:endParaRPr>
          </a:p>
        </p:txBody>
      </p:sp>
      <p:sp>
        <p:nvSpPr>
          <p:cNvPr id="5" name="TextBox 5"/>
          <p:cNvSpPr txBox="1"/>
          <p:nvPr/>
        </p:nvSpPr>
        <p:spPr>
          <a:xfrm>
            <a:off x="1828800" y="2064846"/>
            <a:ext cx="13733798" cy="707898"/>
          </a:xfrm>
          <a:prstGeom prst="rect">
            <a:avLst/>
          </a:prstGeom>
        </p:spPr>
        <p:txBody>
          <a:bodyPr wrap="square" lIns="0" tIns="0" rIns="0" bIns="0" rtlCol="0" anchor="t">
            <a:spAutoFit/>
          </a:bodyPr>
          <a:lstStyle/>
          <a:p>
            <a:pPr algn="ctr">
              <a:lnSpc>
                <a:spcPts val="1836"/>
              </a:lnSpc>
            </a:pPr>
            <a:r>
              <a:rPr lang="en-US" sz="1800" spc="73" dirty="0">
                <a:solidFill>
                  <a:srgbClr val="FFFFFF"/>
                </a:solidFill>
                <a:latin typeface="Museo Sans"/>
                <a:ea typeface="Museo Sans"/>
                <a:cs typeface="Museo Sans"/>
                <a:sym typeface="Museo Sans"/>
              </a:rPr>
              <a:t>Gold: Managed Money longs grew over the last 5 weeks, but length added in the last two weeks look underwater. </a:t>
            </a:r>
          </a:p>
          <a:p>
            <a:pPr algn="ctr">
              <a:lnSpc>
                <a:spcPts val="1836"/>
              </a:lnSpc>
            </a:pPr>
            <a:r>
              <a:rPr lang="en-US" sz="1800" spc="73" dirty="0">
                <a:solidFill>
                  <a:srgbClr val="FFFFFF"/>
                </a:solidFill>
                <a:latin typeface="Museo Sans"/>
                <a:ea typeface="Museo Sans"/>
                <a:cs typeface="Museo Sans"/>
                <a:sym typeface="Museo Sans"/>
              </a:rPr>
              <a:t>ETFs have seen significant outflows. </a:t>
            </a:r>
          </a:p>
          <a:p>
            <a:pPr algn="ctr">
              <a:lnSpc>
                <a:spcPts val="1836"/>
              </a:lnSpc>
            </a:pPr>
            <a:endParaRPr lang="en-US" sz="1800" spc="73" dirty="0">
              <a:solidFill>
                <a:srgbClr val="FFFFFF"/>
              </a:solidFill>
              <a:latin typeface="Museo Sans"/>
              <a:ea typeface="Museo Sans"/>
              <a:cs typeface="Museo Sans"/>
              <a:sym typeface="Museo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Freeform 2"/>
          <p:cNvSpPr/>
          <p:nvPr/>
        </p:nvSpPr>
        <p:spPr>
          <a:xfrm>
            <a:off x="16702389" y="9575432"/>
            <a:ext cx="1261916" cy="429102"/>
          </a:xfrm>
          <a:custGeom>
            <a:avLst/>
            <a:gdLst/>
            <a:ahLst/>
            <a:cxnLst/>
            <a:rect l="l" t="t" r="r" b="b"/>
            <a:pathLst>
              <a:path w="1261916" h="429102">
                <a:moveTo>
                  <a:pt x="0" y="0"/>
                </a:moveTo>
                <a:lnTo>
                  <a:pt x="1261916" y="0"/>
                </a:lnTo>
                <a:lnTo>
                  <a:pt x="1261916" y="429102"/>
                </a:lnTo>
                <a:lnTo>
                  <a:pt x="0" y="429102"/>
                </a:lnTo>
                <a:lnTo>
                  <a:pt x="0" y="0"/>
                </a:lnTo>
                <a:close/>
              </a:path>
            </a:pathLst>
          </a:custGeom>
          <a:blipFill>
            <a:blip r:embed="rId2"/>
            <a:stretch>
              <a:fillRect/>
            </a:stretch>
          </a:blipFill>
        </p:spPr>
        <p:txBody>
          <a:bodyPr/>
          <a:lstStyle/>
          <a:p>
            <a:endParaRPr lang="en-AU"/>
          </a:p>
        </p:txBody>
      </p:sp>
      <p:sp>
        <p:nvSpPr>
          <p:cNvPr id="3" name="Freeform 3"/>
          <p:cNvSpPr/>
          <p:nvPr/>
        </p:nvSpPr>
        <p:spPr>
          <a:xfrm>
            <a:off x="354222" y="2548193"/>
            <a:ext cx="17579555" cy="5889151"/>
          </a:xfrm>
          <a:custGeom>
            <a:avLst/>
            <a:gdLst/>
            <a:ahLst/>
            <a:cxnLst/>
            <a:rect l="l" t="t" r="r" b="b"/>
            <a:pathLst>
              <a:path w="17579555" h="5889151">
                <a:moveTo>
                  <a:pt x="0" y="0"/>
                </a:moveTo>
                <a:lnTo>
                  <a:pt x="17579554" y="0"/>
                </a:lnTo>
                <a:lnTo>
                  <a:pt x="17579554" y="5889150"/>
                </a:lnTo>
                <a:lnTo>
                  <a:pt x="0" y="5889150"/>
                </a:lnTo>
                <a:lnTo>
                  <a:pt x="0" y="0"/>
                </a:lnTo>
                <a:close/>
              </a:path>
            </a:pathLst>
          </a:custGeom>
          <a:blipFill>
            <a:blip r:embed="rId3"/>
            <a:stretch>
              <a:fillRect/>
            </a:stretch>
          </a:blipFill>
        </p:spPr>
        <p:txBody>
          <a:bodyPr/>
          <a:lstStyle/>
          <a:p>
            <a:endParaRPr lang="en-AU"/>
          </a:p>
        </p:txBody>
      </p:sp>
      <p:sp>
        <p:nvSpPr>
          <p:cNvPr id="4" name="TextBox 4"/>
          <p:cNvSpPr txBox="1"/>
          <p:nvPr/>
        </p:nvSpPr>
        <p:spPr>
          <a:xfrm>
            <a:off x="2972842" y="781605"/>
            <a:ext cx="12952958" cy="560866"/>
          </a:xfrm>
          <a:prstGeom prst="rect">
            <a:avLst/>
          </a:prstGeom>
        </p:spPr>
        <p:txBody>
          <a:bodyPr wrap="square" lIns="0" tIns="0" rIns="0" bIns="0" rtlCol="0" anchor="t">
            <a:spAutoFit/>
          </a:bodyPr>
          <a:lstStyle/>
          <a:p>
            <a:pPr algn="ctr">
              <a:lnSpc>
                <a:spcPts val="4200"/>
              </a:lnSpc>
              <a:spcBef>
                <a:spcPct val="0"/>
              </a:spcBef>
            </a:pPr>
            <a:r>
              <a:rPr lang="en-US" sz="4118" spc="168" dirty="0">
                <a:gradFill>
                  <a:gsLst>
                    <a:gs pos="0">
                      <a:srgbClr val="F2CD39">
                        <a:alpha val="100000"/>
                      </a:srgbClr>
                    </a:gs>
                    <a:gs pos="100000">
                      <a:srgbClr val="B38027">
                        <a:alpha val="100000"/>
                      </a:srgbClr>
                    </a:gs>
                  </a:gsLst>
                  <a:lin ang="5400000"/>
                </a:gradFill>
                <a:latin typeface="League Spartan"/>
                <a:ea typeface="League Spartan"/>
                <a:cs typeface="League Spartan"/>
                <a:sym typeface="League Spartan"/>
              </a:rPr>
              <a:t>THE AUD – </a:t>
            </a:r>
            <a:r>
              <a:rPr lang="en-US" sz="4118" spc="168" dirty="0">
                <a:solidFill>
                  <a:srgbClr val="FFFFFF"/>
                </a:solidFill>
                <a:latin typeface="League Spartan"/>
                <a:ea typeface="League Spartan"/>
                <a:cs typeface="League Spartan"/>
                <a:sym typeface="League Spartan"/>
              </a:rPr>
              <a:t>VIA HOURLY POINT AND FIGURE</a:t>
            </a:r>
          </a:p>
        </p:txBody>
      </p:sp>
      <p:sp>
        <p:nvSpPr>
          <p:cNvPr id="5" name="TextBox 5"/>
          <p:cNvSpPr txBox="1"/>
          <p:nvPr/>
        </p:nvSpPr>
        <p:spPr>
          <a:xfrm>
            <a:off x="1254538" y="1611695"/>
            <a:ext cx="16078809" cy="936498"/>
          </a:xfrm>
          <a:prstGeom prst="rect">
            <a:avLst/>
          </a:prstGeom>
        </p:spPr>
        <p:txBody>
          <a:bodyPr lIns="0" tIns="0" rIns="0" bIns="0" rtlCol="0" anchor="t">
            <a:spAutoFit/>
          </a:bodyPr>
          <a:lstStyle/>
          <a:p>
            <a:pPr algn="ctr">
              <a:lnSpc>
                <a:spcPts val="1836"/>
              </a:lnSpc>
            </a:pPr>
            <a:r>
              <a:rPr lang="en-US" sz="1800" spc="73" dirty="0">
                <a:solidFill>
                  <a:srgbClr val="FFFFFF"/>
                </a:solidFill>
                <a:latin typeface="Museo Sans"/>
                <a:ea typeface="Museo Sans"/>
                <a:cs typeface="Museo Sans"/>
                <a:sym typeface="Museo Sans"/>
              </a:rPr>
              <a:t>The AUD has multiple targets to 0.74 and 0.75, probably aided by expected tightening from the RBA, but upside targets are threatened if the war in the Gulf stretches out for longer.</a:t>
            </a:r>
          </a:p>
          <a:p>
            <a:pPr algn="ctr">
              <a:lnSpc>
                <a:spcPts val="1836"/>
              </a:lnSpc>
            </a:pPr>
            <a:endParaRPr lang="en-US" sz="1800" spc="73" dirty="0">
              <a:solidFill>
                <a:srgbClr val="FFFFFF"/>
              </a:solidFill>
              <a:latin typeface="Museo Sans"/>
              <a:ea typeface="Museo Sans"/>
              <a:cs typeface="Museo Sans"/>
              <a:sym typeface="Museo Sans"/>
            </a:endParaRPr>
          </a:p>
          <a:p>
            <a:pPr algn="ctr">
              <a:lnSpc>
                <a:spcPts val="1836"/>
              </a:lnSpc>
            </a:pPr>
            <a:endParaRPr lang="en-US" sz="1800" spc="73" dirty="0">
              <a:solidFill>
                <a:srgbClr val="FFFFFF"/>
              </a:solidFill>
              <a:latin typeface="Museo Sans"/>
              <a:ea typeface="Museo Sans"/>
              <a:cs typeface="Museo Sans"/>
              <a:sym typeface="Museo Sans"/>
            </a:endParaRPr>
          </a:p>
        </p:txBody>
      </p:sp>
      <p:sp>
        <p:nvSpPr>
          <p:cNvPr id="6" name="TextBox 6">
            <a:extLst>
              <a:ext uri="{FF2B5EF4-FFF2-40B4-BE49-F238E27FC236}">
                <a16:creationId xmlns:a16="http://schemas.microsoft.com/office/drawing/2014/main" id="{70952B86-4996-B0A2-8F8B-DE6BDFB1657C}"/>
              </a:ext>
            </a:extLst>
          </p:cNvPr>
          <p:cNvSpPr txBox="1"/>
          <p:nvPr/>
        </p:nvSpPr>
        <p:spPr>
          <a:xfrm>
            <a:off x="386306" y="8684323"/>
            <a:ext cx="16078809" cy="208026"/>
          </a:xfrm>
          <a:prstGeom prst="rect">
            <a:avLst/>
          </a:prstGeom>
        </p:spPr>
        <p:txBody>
          <a:bodyPr lIns="0" tIns="0" rIns="0" bIns="0" rtlCol="0" anchor="t">
            <a:spAutoFit/>
          </a:bodyPr>
          <a:lstStyle/>
          <a:p>
            <a:pPr algn="l">
              <a:lnSpc>
                <a:spcPts val="1632"/>
              </a:lnSpc>
            </a:pPr>
            <a:r>
              <a:rPr lang="en-US" sz="1600" spc="65">
                <a:solidFill>
                  <a:srgbClr val="FFFFFF"/>
                </a:solidFill>
                <a:latin typeface="Museo Sans"/>
                <a:ea typeface="Museo Sans"/>
                <a:cs typeface="Museo Sans"/>
                <a:sym typeface="Museo Sans"/>
              </a:rPr>
              <a:t>Sources: ABC Refinery, Bloomberg, Updata Charts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TotalTime>
  <Words>1181</Words>
  <Application>Microsoft Macintosh PowerPoint</Application>
  <PresentationFormat>Custom</PresentationFormat>
  <Paragraphs>53</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League Spartan</vt:lpstr>
      <vt:lpstr>Museo Sans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Q1 2026</dc:title>
  <cp:lastModifiedBy>Alexandra Frawley</cp:lastModifiedBy>
  <cp:revision>2</cp:revision>
  <dcterms:created xsi:type="dcterms:W3CDTF">2006-08-16T00:00:00Z</dcterms:created>
  <dcterms:modified xsi:type="dcterms:W3CDTF">2026-03-23T01:15:29Z</dcterms:modified>
  <dc:identifier>DAHEtzfpmbU</dc:identifier>
</cp:coreProperties>
</file>